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6" r:id="rId1"/>
  </p:sldMasterIdLst>
  <p:notesMasterIdLst>
    <p:notesMasterId r:id="rId29"/>
  </p:notesMasterIdLst>
  <p:handoutMasterIdLst>
    <p:handoutMasterId r:id="rId30"/>
  </p:handoutMasterIdLst>
  <p:sldIdLst>
    <p:sldId id="1518" r:id="rId2"/>
    <p:sldId id="1585" r:id="rId3"/>
    <p:sldId id="1586" r:id="rId4"/>
    <p:sldId id="1587" r:id="rId5"/>
    <p:sldId id="1588" r:id="rId6"/>
    <p:sldId id="1589" r:id="rId7"/>
    <p:sldId id="1590" r:id="rId8"/>
    <p:sldId id="1591" r:id="rId9"/>
    <p:sldId id="1592" r:id="rId10"/>
    <p:sldId id="1593" r:id="rId11"/>
    <p:sldId id="1606" r:id="rId12"/>
    <p:sldId id="1605" r:id="rId13"/>
    <p:sldId id="1594" r:id="rId14"/>
    <p:sldId id="1595" r:id="rId15"/>
    <p:sldId id="1596" r:id="rId16"/>
    <p:sldId id="1597" r:id="rId17"/>
    <p:sldId id="1600" r:id="rId18"/>
    <p:sldId id="1579" r:id="rId19"/>
    <p:sldId id="1599" r:id="rId20"/>
    <p:sldId id="1598" r:id="rId21"/>
    <p:sldId id="1602" r:id="rId22"/>
    <p:sldId id="1603" r:id="rId23"/>
    <p:sldId id="1541" r:id="rId24"/>
    <p:sldId id="1601" r:id="rId25"/>
    <p:sldId id="1583" r:id="rId26"/>
    <p:sldId id="1582" r:id="rId27"/>
    <p:sldId id="1584" r:id="rId28"/>
  </p:sldIdLst>
  <p:sldSz cx="9144000" cy="6858000" type="letter"/>
  <p:notesSz cx="7010400" cy="9296400"/>
  <p:defaultTextStyle>
    <a:defPPr>
      <a:defRPr lang="en-US"/>
    </a:defPPr>
    <a:lvl1pPr marL="0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  <p15:guide id="6" pos="3852" userDrawn="1">
          <p15:clr>
            <a:srgbClr val="A4A3A4"/>
          </p15:clr>
        </p15:guide>
        <p15:guide id="7" orient="horz" pos="2472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4446" userDrawn="1">
          <p15:clr>
            <a:srgbClr val="A4A3A4"/>
          </p15:clr>
        </p15:guide>
        <p15:guide id="10" orient="horz" pos="3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522"/>
    <a:srgbClr val="0267B9"/>
    <a:srgbClr val="3F65AF"/>
    <a:srgbClr val="EF2A27"/>
    <a:srgbClr val="1469B4"/>
    <a:srgbClr val="0067B9"/>
    <a:srgbClr val="EE2622"/>
    <a:srgbClr val="D1D2D5"/>
    <a:srgbClr val="ED2424"/>
    <a:srgbClr val="41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8" autoAdjust="0"/>
    <p:restoredTop sz="95501" autoAdjust="0"/>
  </p:normalViewPr>
  <p:slideViewPr>
    <p:cSldViewPr snapToObjects="1">
      <p:cViewPr varScale="1">
        <p:scale>
          <a:sx n="107" d="100"/>
          <a:sy n="107" d="100"/>
        </p:scale>
        <p:origin x="1404" y="78"/>
      </p:cViewPr>
      <p:guideLst>
        <p:guide orient="horz" pos="3288"/>
        <p:guide orient="horz" pos="576"/>
        <p:guide orient="horz" pos="1104"/>
        <p:guide pos="3852"/>
        <p:guide orient="horz" pos="2472"/>
        <p:guide orient="horz" pos="3744"/>
        <p:guide pos="4446"/>
        <p:guide orient="horz"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7" d="100"/>
          <a:sy n="77" d="100"/>
        </p:scale>
        <p:origin x="31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39D752-3C47-2144-BD1C-AE2A2FEEAC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BCF23-2D1C-A244-A8EE-0E461ED6EF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DF0D54-3194-244E-AE24-F97D5CCD0B13}" type="datetimeFigureOut">
              <a:rPr lang="en-US" smtClean="0"/>
              <a:t>8/10/2018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00396-62FE-0C4C-95A8-3744AC1951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A6F8B-4C9B-9347-8EEB-70AE0BAD72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B438F4-C20F-4D44-962D-B84FB0870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4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1pPr>
    <a:lvl2pPr marL="383971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2pPr>
    <a:lvl3pPr marL="767942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3pPr>
    <a:lvl4pPr marL="1151913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4pPr>
    <a:lvl5pPr marL="1535885" algn="l" defTabSz="383971" rtl="0" eaLnBrk="1" latinLnBrk="0" hangingPunct="1">
      <a:defRPr sz="1008" kern="1200">
        <a:solidFill>
          <a:schemeClr val="tx1"/>
        </a:solidFill>
        <a:latin typeface="Lato Light"/>
        <a:ea typeface="+mn-ea"/>
        <a:cs typeface="+mn-cs"/>
      </a:defRPr>
    </a:lvl5pPr>
    <a:lvl6pPr marL="1919856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155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4100" dirty="0"/>
              <a:t>Embed / Play the “Show &amp; Sell” basics video</a:t>
            </a:r>
            <a:br>
              <a:rPr lang="en-US" sz="4100" dirty="0"/>
            </a:br>
            <a:r>
              <a:rPr lang="en-US" sz="4100" dirty="0"/>
              <a:t>Reinforce the Show &amp; Sell plan</a:t>
            </a:r>
            <a:br>
              <a:rPr lang="en-US" sz="4100" dirty="0"/>
            </a:br>
            <a:r>
              <a:rPr lang="en-US" sz="4100" dirty="0"/>
              <a:t>Remind them “each video goes into details on various aspects of the sale”</a:t>
            </a:r>
          </a:p>
          <a:p>
            <a:pPr defTabSz="931774">
              <a:defRPr/>
            </a:pPr>
            <a:r>
              <a:rPr lang="en-US" sz="4100" dirty="0"/>
              <a:t>https://www.trails-end.com/show-and-sell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12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Stress all the videos we have available on Trails-End.com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24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4100" dirty="0"/>
              <a:t>https://www.trails-end.com/scout-training-dashboard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6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There are more tools available to you. We have a Facebook Group, and Sean from Pack 2017.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8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Review commission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Insert product mix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691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Insert Prize flyer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7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Update if applicable or delete if not needed.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93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70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9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91266">
              <a:defRPr/>
            </a:pPr>
            <a:r>
              <a:rPr lang="en-US" sz="4100" dirty="0"/>
              <a:t>Fill in your council’s commission that was paid out. Stress the importance of monies earned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88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795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Provide a Top Seller example. This is what you want all Scouts to strive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91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Update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606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5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782533">
              <a:defRPr/>
            </a:pPr>
            <a:fld id="{006BE02D-20C0-F840-AFAC-BEA99C74FDC2}" type="slidenum">
              <a:rPr lang="en-US">
                <a:solidFill>
                  <a:prstClr val="black"/>
                </a:solidFill>
              </a:rPr>
              <a:pPr defTabSz="782533"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13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478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6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>
              <a:solidFill>
                <a:prstClr val="black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91266">
              <a:defRPr/>
            </a:pPr>
            <a:r>
              <a:rPr lang="en-US" sz="4100" dirty="0"/>
              <a:t>Introduce Pack 2017 video on why we sell. </a:t>
            </a:r>
          </a:p>
          <a:p>
            <a:pPr defTabSz="391266">
              <a:defRPr/>
            </a:pPr>
            <a:r>
              <a:rPr lang="en-US" sz="4100" dirty="0"/>
              <a:t>https://www.trails-end.com/unit-training-dashboard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27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Push the Ideal Year of Scouting.</a:t>
            </a:r>
            <a:br>
              <a:rPr lang="en-US" sz="4100" dirty="0"/>
            </a:br>
            <a:r>
              <a:rPr lang="en-US" sz="4100" dirty="0"/>
              <a:t>We want to express the 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181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Whatever their goal is, they can hit it. Remind them of what Pack 2017 did. It is the extreme but whatever you want to do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0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Show how easy it is to hit $1,000 in 8 hours or less as in this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4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u="sng" dirty="0"/>
              <a:t>This expands the Scout goal to the Unit level.</a:t>
            </a:r>
            <a:br>
              <a:rPr lang="en-US" sz="4100" u="sng" dirty="0"/>
            </a:br>
            <a:r>
              <a:rPr lang="en-US" sz="4100" u="sng" dirty="0"/>
              <a:t>Expect objections!</a:t>
            </a:r>
            <a:br>
              <a:rPr lang="en-US" sz="4100" u="sng" dirty="0"/>
            </a:br>
            <a:r>
              <a:rPr lang="en-US" sz="4100" u="sng" dirty="0"/>
              <a:t>Even finish the slide with “I know $30,000 sounds like a lot, but this wasn’t our idea. Pack 2017 gave us their system, and we’re going to share that with you.”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23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https://www.youtube.com/watch?v=uZW-igKzX7M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79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100" dirty="0"/>
              <a:t>Stress all the videos we have available on Trails-End.com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89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6" indent="0" algn="ctr">
              <a:buNone/>
              <a:defRPr sz="1500"/>
            </a:lvl2pPr>
            <a:lvl3pPr marL="685811" indent="0" algn="ctr">
              <a:buNone/>
              <a:defRPr sz="1350"/>
            </a:lvl3pPr>
            <a:lvl4pPr marL="1028717" indent="0" algn="ctr">
              <a:buNone/>
              <a:defRPr sz="1200"/>
            </a:lvl4pPr>
            <a:lvl5pPr marL="1371623" indent="0" algn="ctr">
              <a:buNone/>
              <a:defRPr sz="1200"/>
            </a:lvl5pPr>
            <a:lvl6pPr marL="1714528" indent="0" algn="ctr">
              <a:buNone/>
              <a:defRPr sz="1200"/>
            </a:lvl6pPr>
            <a:lvl7pPr marL="2057434" indent="0" algn="ctr">
              <a:buNone/>
              <a:defRPr sz="1200"/>
            </a:lvl7pPr>
            <a:lvl8pPr marL="2400340" indent="0" algn="ctr">
              <a:buNone/>
              <a:defRPr sz="1200"/>
            </a:lvl8pPr>
            <a:lvl9pPr marL="274324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CA442-98F9-0F4A-B85A-A1C6544CD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6A64C-F9A0-0E46-B1CC-A2E8B0D326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21" y="1110850"/>
            <a:ext cx="9432206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0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703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AA961-38C5-364F-A350-8B76F408A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097375" y="1068651"/>
            <a:ext cx="13578543" cy="502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E9E02-F893-FE49-8EA3-ECC359C7F4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298D3C-B75F-4F44-B785-B708EBDA59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21" y="1110850"/>
            <a:ext cx="9432206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2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278205-15F7-8A46-AE12-F85B94D4C0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5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CCA71-C5D6-4A44-8657-9DE3D9B6EA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F0AF4-ED7D-B340-BFE6-DFB477503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21" y="1110850"/>
            <a:ext cx="9432206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6" indent="0">
              <a:buNone/>
              <a:defRPr sz="1500" b="1"/>
            </a:lvl2pPr>
            <a:lvl3pPr marL="685811" indent="0">
              <a:buNone/>
              <a:defRPr sz="1350" b="1"/>
            </a:lvl3pPr>
            <a:lvl4pPr marL="1028717" indent="0">
              <a:buNone/>
              <a:defRPr sz="1200" b="1"/>
            </a:lvl4pPr>
            <a:lvl5pPr marL="1371623" indent="0">
              <a:buNone/>
              <a:defRPr sz="1200" b="1"/>
            </a:lvl5pPr>
            <a:lvl6pPr marL="1714528" indent="0">
              <a:buNone/>
              <a:defRPr sz="1200" b="1"/>
            </a:lvl6pPr>
            <a:lvl7pPr marL="2057434" indent="0">
              <a:buNone/>
              <a:defRPr sz="1200" b="1"/>
            </a:lvl7pPr>
            <a:lvl8pPr marL="2400340" indent="0">
              <a:buNone/>
              <a:defRPr sz="1200" b="1"/>
            </a:lvl8pPr>
            <a:lvl9pPr marL="274324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B40E5D-CA84-B941-8F51-5ADBA28EE7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461A-8940-1C48-8B50-54433671DC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21" y="1110850"/>
            <a:ext cx="9432206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8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HEADER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DE94BD-AE60-A741-A472-810610DA1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02CBE8-7285-0E43-9FD0-59373D3F1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15521" y="1110850"/>
            <a:ext cx="9432206" cy="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C90F7-91C7-A44A-8971-107F14438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C8BF1B-8171-754C-92F9-7F8718F4DE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6" indent="0">
              <a:buNone/>
              <a:defRPr sz="2100"/>
            </a:lvl2pPr>
            <a:lvl3pPr marL="685811" indent="0">
              <a:buNone/>
              <a:defRPr sz="1800"/>
            </a:lvl3pPr>
            <a:lvl4pPr marL="1028717" indent="0">
              <a:buNone/>
              <a:defRPr sz="1500"/>
            </a:lvl4pPr>
            <a:lvl5pPr marL="1371623" indent="0">
              <a:buNone/>
              <a:defRPr sz="1500"/>
            </a:lvl5pPr>
            <a:lvl6pPr marL="1714528" indent="0">
              <a:buNone/>
              <a:defRPr sz="1500"/>
            </a:lvl6pPr>
            <a:lvl7pPr marL="2057434" indent="0">
              <a:buNone/>
              <a:defRPr sz="1500"/>
            </a:lvl7pPr>
            <a:lvl8pPr marL="2400340" indent="0">
              <a:buNone/>
              <a:defRPr sz="1500"/>
            </a:lvl8pPr>
            <a:lvl9pPr marL="2743245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6" indent="0">
              <a:buNone/>
              <a:defRPr sz="1050"/>
            </a:lvl2pPr>
            <a:lvl3pPr marL="685811" indent="0">
              <a:buNone/>
              <a:defRPr sz="900"/>
            </a:lvl3pPr>
            <a:lvl4pPr marL="1028717" indent="0">
              <a:buNone/>
              <a:defRPr sz="750"/>
            </a:lvl4pPr>
            <a:lvl5pPr marL="1371623" indent="0">
              <a:buNone/>
              <a:defRPr sz="750"/>
            </a:lvl5pPr>
            <a:lvl6pPr marL="1714528" indent="0">
              <a:buNone/>
              <a:defRPr sz="750"/>
            </a:lvl6pPr>
            <a:lvl7pPr marL="2057434" indent="0">
              <a:buNone/>
              <a:defRPr sz="750"/>
            </a:lvl7pPr>
            <a:lvl8pPr marL="2400340" indent="0">
              <a:buNone/>
              <a:defRPr sz="750"/>
            </a:lvl8pPr>
            <a:lvl9pPr marL="274324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83E00F3-DEE0-4A8F-B505-17C6A281DD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AE2149-3020-D54B-9D8C-676EB6489B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006" y="248201"/>
            <a:ext cx="926288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7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/>
            <a:r>
              <a:rPr lang="en-US">
                <a:solidFill>
                  <a:prstClr val="black">
                    <a:tint val="75000"/>
                  </a:prstClr>
                </a:solidFill>
              </a:rPr>
              <a:t>4/6/18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11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8A8C0-29F5-E644-B83F-09827F95C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846" y="6356350"/>
            <a:ext cx="2057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E10BD-604E-CB45-A16C-C1B50035A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4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hf hdr="0" ftr="0" dt="0"/>
  <p:txStyles>
    <p:titleStyle>
      <a:lvl1pPr algn="l" defTabSz="68581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3" indent="-171453" algn="l" defTabSz="68581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9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4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0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76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1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87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93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98" indent="-171453" algn="l" defTabSz="68581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8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5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ils-end.com/show-and-sell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ignupgenius.com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ignup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ils-end.com/scout-training-dashboar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hyperlink" Target="https://www.trails-end.com/pack20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868382320032192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s://www.trails-end.com/scholarship-progra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iff"/><Relationship Id="rId3" Type="http://schemas.openxmlformats.org/officeDocument/2006/relationships/image" Target="../media/image3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tif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ils-end.com/unit-training-dashboar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uZW-igKzX7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7BCB7E-EFAB-444E-BBD6-DC6371B4ADAB}"/>
              </a:ext>
            </a:extLst>
          </p:cNvPr>
          <p:cNvSpPr txBox="1"/>
          <p:nvPr/>
        </p:nvSpPr>
        <p:spPr>
          <a:xfrm>
            <a:off x="395960" y="1947677"/>
            <a:ext cx="5948050" cy="126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000000"/>
                </a:solidFill>
                <a:latin typeface="Arial Black" panose="020B0604020202020204" pitchFamily="34" charset="0"/>
                <a:ea typeface="Helvetica Neue Condensed Black" charset="0"/>
                <a:cs typeface="Arial Black" panose="020B0604020202020204" pitchFamily="34" charset="0"/>
                <a:sym typeface="BebasNeueRegular"/>
              </a:rPr>
              <a:t>2018 Popcorn Campaign</a:t>
            </a:r>
          </a:p>
          <a:p>
            <a:pPr algn="ctr">
              <a:lnSpc>
                <a:spcPct val="118000"/>
              </a:lnSpc>
              <a:spcAft>
                <a:spcPts val="600"/>
              </a:spcAft>
            </a:pPr>
            <a:r>
              <a:rPr lang="en-US" sz="4400" kern="1400" dirty="0">
                <a:solidFill>
                  <a:srgbClr val="000000"/>
                </a:solidFill>
                <a:latin typeface="Feast of Flesh BB" panose="020B0603050302020204" pitchFamily="34" charset="0"/>
                <a:ea typeface="Times New Roman" panose="02020603050405020304" pitchFamily="18" charset="0"/>
              </a:rPr>
              <a:t>Guardians of the Treasure</a:t>
            </a:r>
            <a:endParaRPr lang="en-US" sz="4400" kern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9" name="Shape 261"/>
          <p:cNvSpPr/>
          <p:nvPr/>
        </p:nvSpPr>
        <p:spPr>
          <a:xfrm rot="16200000">
            <a:off x="-1786150" y="3699119"/>
            <a:ext cx="4115872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endParaRPr lang="en-US" sz="1800" b="1" kern="0" dirty="0">
              <a:latin typeface="Helvetica Neue Condensed Black" charset="0"/>
              <a:ea typeface="Helvetica Neue Condensed Black" charset="0"/>
              <a:cs typeface="Helvetica Neue Condensed Black" charset="0"/>
              <a:sym typeface="BebasNeueRegula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C8A99-0EA3-7841-A9AA-9538CB5C7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3" y="457200"/>
            <a:ext cx="6379587" cy="1019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A4699F-BD01-F449-8611-F8BFFF0C33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96" y="4800600"/>
            <a:ext cx="2515177" cy="1185671"/>
          </a:xfrm>
          <a:prstGeom prst="rect">
            <a:avLst/>
          </a:prstGeom>
        </p:spPr>
      </p:pic>
      <p:pic>
        <p:nvPicPr>
          <p:cNvPr id="7" name="Picture 2" descr="flyer-patch-blur">
            <a:extLst>
              <a:ext uri="{FF2B5EF4-FFF2-40B4-BE49-F238E27FC236}">
                <a16:creationId xmlns:a16="http://schemas.microsoft.com/office/drawing/2014/main" id="{2FA58327-A176-4379-98D5-7F128ECEB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724281"/>
            <a:ext cx="3515562" cy="3524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95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SHOW N SELL BASICS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10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1524000"/>
            <a:ext cx="7548221" cy="42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Show N Sell Scheduling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11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D7E5FF-614C-9C4D-9190-7EE388D03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5424" y="2438400"/>
            <a:ext cx="3390605" cy="36172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6C54AE9-F4BC-BD44-BEA1-B04F89D4DF9A}"/>
              </a:ext>
            </a:extLst>
          </p:cNvPr>
          <p:cNvSpPr/>
          <p:nvPr/>
        </p:nvSpPr>
        <p:spPr>
          <a:xfrm>
            <a:off x="6172200" y="4114800"/>
            <a:ext cx="1125144" cy="11448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0255" y="1987951"/>
            <a:ext cx="3413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www.Trails-End.com/training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B4FAB1-8BF1-4D16-BF0C-A18A689668E9}"/>
              </a:ext>
            </a:extLst>
          </p:cNvPr>
          <p:cNvSpPr txBox="1"/>
          <p:nvPr/>
        </p:nvSpPr>
        <p:spPr>
          <a:xfrm>
            <a:off x="1143000" y="1600200"/>
            <a:ext cx="3124200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Online sales monitoring / scheduling program</a:t>
            </a:r>
          </a:p>
          <a:p>
            <a:endParaRPr lang="en-US" dirty="0"/>
          </a:p>
          <a:p>
            <a:r>
              <a:rPr lang="en-US" dirty="0">
                <a:hlinkClick r:id="rId7"/>
              </a:rPr>
              <a:t>https://signup.com/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8"/>
              </a:rPr>
              <a:t>https://www.signupgenius.com/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4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3" name="Picture 2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462193"/>
            <a:ext cx="7791450" cy="4371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SCOUT POPCORN TRAINING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7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465514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2800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POPCORN COMMUNITY SUPPORT</a:t>
            </a:r>
            <a:endParaRPr lang="id-ID" sz="2800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13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4761-0653-BE40-AC60-4FBA2FF95E60}"/>
              </a:ext>
            </a:extLst>
          </p:cNvPr>
          <p:cNvSpPr txBox="1"/>
          <p:nvPr/>
        </p:nvSpPr>
        <p:spPr>
          <a:xfrm>
            <a:off x="990600" y="1371600"/>
            <a:ext cx="3795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FACEBOOK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Connect with other Kernel’s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Share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Ask questions – get answers!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Weekly Webinars Available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  <a:hlinkClick r:id="rId6"/>
            </a:endParaRP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  <a:hlinkClick r:id="rId6"/>
              </a:rPr>
              <a:t>https://www.facebook.com/groups/868382320032192/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PLANNING SESSION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The Team from Pack 2017 are committed to your Units success.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Get one on one help from the Pack 2017 Team. </a:t>
            </a: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Setup a time now!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  <a:hlinkClick r:id="rId7"/>
            </a:endParaRP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https://www.trails-end.com/pack2017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9800" y="3607631"/>
            <a:ext cx="1968418" cy="2724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5713" y="1309902"/>
            <a:ext cx="3133725" cy="21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0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UNIT COMMISSION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2011263"/>
            <a:ext cx="7239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BASE COMMISSION:	 	                     30%</a:t>
            </a: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TRAINING BONUS COMMISSION:	              2%</a:t>
            </a: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ON TIME BONUS COMMISSION (Nov 30):  1%</a:t>
            </a: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CASH IN LEIU OF PRIZES:			     3%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14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5" name="Picture 2" descr="image001">
            <a:extLst>
              <a:ext uri="{FF2B5EF4-FFF2-40B4-BE49-F238E27FC236}">
                <a16:creationId xmlns:a16="http://schemas.microsoft.com/office/drawing/2014/main" id="{F5565267-6705-5F4D-A00C-2A9DED70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4583864" cy="228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4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 rot="16200000">
            <a:off x="-1375992" y="3553378"/>
            <a:ext cx="5109091" cy="38609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2018 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PRODUCT 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MIX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4C25D5-6A8D-4933-8787-84901EFBD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057" y="118708"/>
            <a:ext cx="6963861" cy="67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1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SCOUT INCENTIVES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756968" y="1218389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2018 SCOUT INCENTIVES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16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09E6E3-ABFF-49EE-8468-93D695C87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68" y="1785257"/>
            <a:ext cx="3708400" cy="4767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FB7166-9097-4393-A688-04DFE38592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2896" y="1756082"/>
            <a:ext cx="3708410" cy="479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9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SCOUT INCENTIVES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685800" y="998005"/>
            <a:ext cx="5943600" cy="6290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2018 SCOUT BONUS PRIZES</a:t>
            </a:r>
          </a:p>
          <a:p>
            <a:r>
              <a:rPr lang="en-US" dirty="0"/>
              <a:t>On top of either reward program your unit chooses, every unit that participates is also eligible for the following bonus prizes from Trail’s End.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* </a:t>
            </a:r>
            <a:r>
              <a:rPr lang="en-US" b="1" dirty="0"/>
              <a:t>Participation Patch: </a:t>
            </a:r>
            <a:r>
              <a:rPr lang="en-US" dirty="0"/>
              <a:t>Anyone who participates in the sale will receive a 2018 commemorative patch. You will need to order these items online even if you’re not using the BSA prize program.</a:t>
            </a:r>
          </a:p>
          <a:p>
            <a:endParaRPr lang="en-US" dirty="0"/>
          </a:p>
          <a:p>
            <a:r>
              <a:rPr lang="en-US" dirty="0"/>
              <a:t>* </a:t>
            </a:r>
            <a:r>
              <a:rPr lang="en-US" b="1" dirty="0"/>
              <a:t>Participation Patch Rockers: </a:t>
            </a:r>
            <a:r>
              <a:rPr lang="en-US" dirty="0"/>
              <a:t>Anyone can earn the four rockers offered this year.  They are: Military Sale, Online Sales, One of Each and Sellers Club ($700+ in sales)</a:t>
            </a:r>
          </a:p>
          <a:p>
            <a:endParaRPr lang="en-US" dirty="0"/>
          </a:p>
          <a:p>
            <a:r>
              <a:rPr lang="en-US" dirty="0"/>
              <a:t>* </a:t>
            </a:r>
            <a:r>
              <a:rPr lang="en-US" b="1" dirty="0"/>
              <a:t>Trail’s End Scholarship Program for $2500+ Sellers: </a:t>
            </a:r>
            <a:r>
              <a:rPr lang="en-US" dirty="0"/>
              <a:t>The Trail’s End Scholarship Program has helped many Scouts pay for higher education. To participate you only have to sell a minimum of $2,500 during one season, and the benefits add on every year after that!  Complete the “Scholarship Program” Form which can be found at </a:t>
            </a:r>
            <a:r>
              <a:rPr lang="en-US" u="sng" dirty="0">
                <a:hlinkClick r:id="rId4"/>
              </a:rPr>
              <a:t>trails-end.com/scholarship-program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* </a:t>
            </a:r>
            <a:r>
              <a:rPr lang="en-US" b="1" dirty="0"/>
              <a:t>The Sellers Club”: </a:t>
            </a:r>
            <a:r>
              <a:rPr lang="en-US" dirty="0"/>
              <a:t>Sell $700 worth of product by October 4th and earn a trip to the Mid-Sale Rally on Saturday, October 6th.   Food, fun, games and prizes!  Sellers Club members also receive a 4oz tin of Crazy Aarons Thinking Putty!</a:t>
            </a:r>
          </a:p>
          <a:p>
            <a:r>
              <a:rPr lang="en-US" dirty="0"/>
              <a:t> 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Helvetica Neue" charset="0"/>
              <a:cs typeface="Arial Black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026" name="Picture 2" descr="flyer-patch-blur">
            <a:extLst>
              <a:ext uri="{FF2B5EF4-FFF2-40B4-BE49-F238E27FC236}">
                <a16:creationId xmlns:a16="http://schemas.microsoft.com/office/drawing/2014/main" id="{51BFD563-BD1A-47E4-BE36-B6171A586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16" y="2163498"/>
            <a:ext cx="296458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9E5D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279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FUNDRAISING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1335169"/>
            <a:ext cx="7239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JOIN THE THOUSANDS WHO’VE RAISED OVER </a:t>
            </a: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$12 MILLION FOR THEIR SCOUTING ADVENTURES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HOW IT WORKS</a:t>
            </a: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Step 1: Create Your Online Fundraising Page</a:t>
            </a: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It takes less than 10 minutes to register, personalize your Scout page, and start selling.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Step 2: Share with Family and Friends</a:t>
            </a: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Our built-in sharing capabilities via email, social, and text message make sharing easier than pitching a tent. 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Step 3: Receive Support</a:t>
            </a: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Family and friends visit your fundraising page, where the average order value is $65, and place orders on your behalf.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Step 4: Track Your Online Fundraising Orders</a:t>
            </a:r>
          </a:p>
          <a:p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See who’s supported your fundraiser, send them thank you emails, and request additional support. </a:t>
            </a:r>
          </a:p>
          <a:p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solidFill>
                  <a:srgbClr val="0267B9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Scouts can start their adventure by registering at Trails-End.com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18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B74415-13F4-7C4E-B062-128E42EB59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3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FUNDRAISING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1319510"/>
            <a:ext cx="78987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DISCOVER THE #1 ONLINE POPCORN FUNDRAISING PLATFORM FOR SCOUTS</a:t>
            </a:r>
          </a:p>
          <a:p>
            <a:endParaRPr lang="en-US"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BENEFITS</a:t>
            </a:r>
            <a:endParaRPr lang="en-US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Reach friends &amp; family outside of your community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Orders are 4 times greater than face-to-face sales</a:t>
            </a:r>
          </a:p>
          <a:p>
            <a:pPr marL="669721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The average online order value is $65</a:t>
            </a:r>
          </a:p>
          <a:p>
            <a:pPr marL="669721" lvl="1" indent="-285750" fontAlgn="base">
              <a:buFont typeface="Courier New" panose="02070309020205020404" pitchFamily="49" charset="0"/>
              <a:buChar char="o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The average sales per Scout is $165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Incentives for Scouts and Units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Products are delivered directly to the consumer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Scouts have the ability to fundraise year round</a:t>
            </a:r>
          </a:p>
          <a:p>
            <a:pPr fontAlgn="base"/>
            <a:endParaRPr lang="en-US" sz="1600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fontAlgn="base"/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FEATURES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Only takes 10 minutes for a Scout/parent to register and start selling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Personalized Scout webpage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Built-in sharing capabilities via email, social, and text message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Mobile friendly and easy to sell on the go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Scout and Unit sales leaderboard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Real-time sales reporting for Scouts and Unit Leaders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It’s easy and convenient to use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Safe and secure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19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37869B-1C6B-F740-A0B5-915C1D83BB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27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IT’S FOR THE SCOUTS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654520" y="1295400"/>
            <a:ext cx="71940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2017 Unit Commissions $125,695</a:t>
            </a:r>
            <a:r>
              <a:rPr lang="en-US" sz="16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Scouts fundraise to earn their own way in Scouting. Provides them the opportunity to fund their entire year in Scouting.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Helvetica Neue" panose="02000503000000020004" pitchFamily="2" charset="0"/>
                <a:cs typeface="Helvetica Neue" panose="02000503000000020004" pitchFamily="2" charset="0"/>
              </a:rPr>
              <a:t>Provides Units the funding needed to execute a successful program year.</a:t>
            </a: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lvl="0"/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78921" y="3886200"/>
            <a:ext cx="3305988" cy="240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56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ONLINE INCENTIVES FROM TE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20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048494-EC1F-5948-97C4-F6BE1D747F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1" y="1524000"/>
            <a:ext cx="1474662" cy="737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B54E9C-D136-034C-AA93-9B5D730FA8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254" y="5257800"/>
            <a:ext cx="2263139" cy="11036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8FC80A-54C3-D246-A94F-FDC7A274A8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2055" y="2460096"/>
            <a:ext cx="1061536" cy="14261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4761-0653-BE40-AC60-4FBA2FF95E60}"/>
              </a:ext>
            </a:extLst>
          </p:cNvPr>
          <p:cNvSpPr txBox="1"/>
          <p:nvPr/>
        </p:nvSpPr>
        <p:spPr>
          <a:xfrm>
            <a:off x="990600" y="1371600"/>
            <a:ext cx="533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INCENTIVES FOR SCOUTS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Online Prize Program: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 Sell $300 online in a calendar year and earn 5% of every dollar sold as an Amazon.com Gift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Win a Trip to Walt Disney World® Resort: 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Eight</a:t>
            </a: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Scouts that register an account on Trails-End.com and record online orders will have a chance to win a trip for two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Challenges: 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Scouts/parents should opt-in to receive email and text messages from Trail’s End to participate in challenges for a chance to win great prizes</a:t>
            </a:r>
            <a:b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endParaRPr lang="en-US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INCENTIVES FOR UNIT LEADERS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ea typeface="Helvetica Neue" panose="02000503000000020004" pitchFamily="2" charset="0"/>
                <a:cs typeface="Helvetica Neue" panose="02000503000000020004" pitchFamily="2" charset="0"/>
              </a:rPr>
              <a:t>$10 for 10: </a:t>
            </a:r>
            <a:r>
              <a:rPr lang="en-US" sz="1600" dirty="0">
                <a:ea typeface="Helvetica Neue" panose="02000503000000020004" pitchFamily="2" charset="0"/>
                <a:cs typeface="Helvetica Neue" panose="02000503000000020004" pitchFamily="2" charset="0"/>
              </a:rPr>
              <a:t>Units will earn a $10 Amazon.com Gift Card for every 10 Scouts that register an account and record at least one order</a:t>
            </a:r>
            <a:endParaRPr lang="en-US" sz="1600" b="1" dirty="0"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236025-7306-5F48-8BA5-45F10EF8A2B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61" y="4038600"/>
            <a:ext cx="101340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7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TOP SELLER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21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4761-0653-BE40-AC60-4FBA2FF95E60}"/>
              </a:ext>
            </a:extLst>
          </p:cNvPr>
          <p:cNvSpPr txBox="1"/>
          <p:nvPr/>
        </p:nvSpPr>
        <p:spPr>
          <a:xfrm>
            <a:off x="990600" y="1581090"/>
            <a:ext cx="712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WHAT IT TAKES TO BE A TOP SELLER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BCCA14-7EF8-1445-A4A9-42330DDC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96131"/>
              </p:ext>
            </p:extLst>
          </p:nvPr>
        </p:nvGraphicFramePr>
        <p:xfrm>
          <a:off x="1075684" y="2133600"/>
          <a:ext cx="7041946" cy="2743200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6187709">
                  <a:extLst>
                    <a:ext uri="{9D8B030D-6E8A-4147-A177-3AD203B41FA5}">
                      <a16:colId xmlns:a16="http://schemas.microsoft.com/office/drawing/2014/main" val="3784630791"/>
                    </a:ext>
                  </a:extLst>
                </a:gridCol>
                <a:gridCol w="85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work ten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2-hour solo Show n Sell shifts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. Scouts average $100/hr.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$2,000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12681"/>
                  </a:ext>
                </a:extLst>
              </a:tr>
              <a:tr h="69866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sell door-to-door to their neighbors for about four hours.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0599"/>
                  </a:ext>
                </a:extLst>
              </a:tr>
              <a:tr h="825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 records five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to six online orders from family and friends, where the average order value was $65 in 2017!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$350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89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r" defTabSz="685811" rtl="0" eaLnBrk="1" latinLnBrk="0" hangingPunct="1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Goal Achieved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$2,750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27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KEY DATES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1524000"/>
            <a:ext cx="712703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KEY DATES TO REMEMBER</a:t>
            </a: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Helvetica Neue" charset="0"/>
              <a:cs typeface="Arial Black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Show-n-Sell orders due:	By Monday, August 20, 10PM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Show-n-Sell distribution:	On Friday, September 7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Show-n-Sell returns:		By/On Friday, October 19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Take Orders due:		By Monday, October 22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Prizes due:			By Friday, November 2</a:t>
            </a: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Take Order distribution:	On Friday, </a:t>
            </a:r>
            <a:r>
              <a:rPr lang="en-US" sz="2000">
                <a:solidFill>
                  <a:prstClr val="black"/>
                </a:solidFill>
                <a:ea typeface="Helvetica Neue" charset="0"/>
                <a:cs typeface="Helvetica Neue" charset="0"/>
              </a:rPr>
              <a:t>November 9</a:t>
            </a:r>
            <a:endParaRPr lang="en-US" sz="2000" dirty="0">
              <a:solidFill>
                <a:prstClr val="black"/>
              </a:solidFill>
              <a:ea typeface="Helvetica Neue" charset="0"/>
              <a:cs typeface="Helvetica Neue" charset="0"/>
            </a:endParaRPr>
          </a:p>
          <a:p>
            <a:r>
              <a:rPr lang="en-US" sz="20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Payment due to Council:	By Friday, November 30	</a:t>
            </a:r>
            <a:r>
              <a:rPr lang="en-US" sz="2000" dirty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	</a:t>
            </a:r>
          </a:p>
          <a:p>
            <a:endParaRPr lang="en-US" sz="20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22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93348F-430D-2348-A29F-FE98AC225C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98825" y="5181600"/>
            <a:ext cx="5638800" cy="563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7701E7-B638-2048-A52C-015BBCFD4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1225" y="5334000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9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35166" y="3157705"/>
            <a:ext cx="8395618" cy="831127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lvl="0" algn="ctr"/>
            <a:r>
              <a:rPr lang="en-US" sz="5176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  <a:endParaRPr lang="id-ID" sz="5176" b="1" dirty="0">
              <a:solidFill>
                <a:schemeClr val="bg1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FF86D-9448-D942-BD8C-1115A239EA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4800"/>
            <a:ext cx="926288" cy="422975"/>
          </a:xfrm>
          <a:prstGeom prst="rect">
            <a:avLst/>
          </a:prstGeom>
        </p:spPr>
      </p:pic>
      <p:sp>
        <p:nvSpPr>
          <p:cNvPr id="5" name="Shape 261">
            <a:extLst>
              <a:ext uri="{FF2B5EF4-FFF2-40B4-BE49-F238E27FC236}">
                <a16:creationId xmlns:a16="http://schemas.microsoft.com/office/drawing/2014/main" id="{BBF0A9E3-1C82-AD40-84B4-1FDA36088F0D}"/>
              </a:ext>
            </a:extLst>
          </p:cNvPr>
          <p:cNvSpPr/>
          <p:nvPr/>
        </p:nvSpPr>
        <p:spPr>
          <a:xfrm rot="16200000">
            <a:off x="-1740062" y="4566318"/>
            <a:ext cx="4058707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chemeClr val="bg1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D8FD3-D9D7-3040-BE62-03598FC94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208625" y="5867400"/>
            <a:ext cx="4763636" cy="42672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A8E7B-2D49-A948-86AD-D7374CEFC6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513425" y="6172200"/>
            <a:ext cx="4763636" cy="42672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A7FA3-F350-6D47-9681-D6E664FEF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361025" y="6019800"/>
            <a:ext cx="4763636" cy="42672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825AD-38A1-3A40-B863-8EC414CEA6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1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08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2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35166" y="3157705"/>
            <a:ext cx="8395618" cy="831127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7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APPENDIX</a:t>
            </a:r>
            <a:endParaRPr kumimoji="0" lang="id-ID" sz="5176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4FF86D-9448-D942-BD8C-1115A239EA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04800"/>
            <a:ext cx="926288" cy="422975"/>
          </a:xfrm>
          <a:prstGeom prst="rect">
            <a:avLst/>
          </a:prstGeom>
        </p:spPr>
      </p:pic>
      <p:sp>
        <p:nvSpPr>
          <p:cNvPr id="5" name="Shape 261">
            <a:extLst>
              <a:ext uri="{FF2B5EF4-FFF2-40B4-BE49-F238E27FC236}">
                <a16:creationId xmlns:a16="http://schemas.microsoft.com/office/drawing/2014/main" id="{BBF0A9E3-1C82-AD40-84B4-1FDA36088F0D}"/>
              </a:ext>
            </a:extLst>
          </p:cNvPr>
          <p:cNvSpPr/>
          <p:nvPr/>
        </p:nvSpPr>
        <p:spPr>
          <a:xfrm rot="16200000">
            <a:off x="-1740062" y="4566318"/>
            <a:ext cx="4058707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marL="0" marR="0" lvl="0" indent="0" algn="l" defTabSz="309552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D8FD3-D9D7-3040-BE62-03598FC949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208625" y="5867400"/>
            <a:ext cx="4763636" cy="4267200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5A8E7B-2D49-A948-86AD-D7374CEFC6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513425" y="6172200"/>
            <a:ext cx="4763636" cy="4267200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A7FA3-F350-6D47-9681-D6E664FEFF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9" t="13610" r="27796" b="39445"/>
          <a:stretch/>
        </p:blipFill>
        <p:spPr>
          <a:xfrm>
            <a:off x="18361025" y="6019800"/>
            <a:ext cx="4763636" cy="4267200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8825AD-38A1-3A40-B863-8EC414CEA64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14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26C9B7-AE97-F849-A306-AF32500ED6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093" y="1403177"/>
            <a:ext cx="6822263" cy="5059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TRAILS-END.COM – SCOUT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6318"/>
            <a:ext cx="4058707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4905E6-7704-774A-82B5-B3F2953F17A7}"/>
              </a:ext>
            </a:extLst>
          </p:cNvPr>
          <p:cNvSpPr txBox="1"/>
          <p:nvPr/>
        </p:nvSpPr>
        <p:spPr>
          <a:xfrm>
            <a:off x="304800" y="1096863"/>
            <a:ext cx="185970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SCOUT’S ACCT. DASHBOARD:</a:t>
            </a:r>
          </a:p>
          <a:p>
            <a:pPr lvl="1" algn="just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SHARE YOUR PAGE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SCOUT SALES LEADERBOARD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ONLINE SALES STATUS GRAPHS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ACCOUNT NAVIGATION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A58455-441C-B947-A6DC-BA758F8431B6}"/>
              </a:ext>
            </a:extLst>
          </p:cNvPr>
          <p:cNvCxnSpPr>
            <a:cxnSpLocks/>
          </p:cNvCxnSpPr>
          <p:nvPr/>
        </p:nvCxnSpPr>
        <p:spPr>
          <a:xfrm>
            <a:off x="1952566" y="2209800"/>
            <a:ext cx="362068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43A6C1-08DD-9847-82E8-492CD050B6B3}"/>
              </a:ext>
            </a:extLst>
          </p:cNvPr>
          <p:cNvCxnSpPr>
            <a:cxnSpLocks/>
          </p:cNvCxnSpPr>
          <p:nvPr/>
        </p:nvCxnSpPr>
        <p:spPr>
          <a:xfrm>
            <a:off x="2028766" y="2895600"/>
            <a:ext cx="1781234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AEC4611-7968-874C-96D5-82FA915FA6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91598" y="5023698"/>
            <a:ext cx="1082286" cy="268120"/>
          </a:xfrm>
          <a:prstGeom prst="bentConnector3">
            <a:avLst>
              <a:gd name="adj1" fmla="val 99966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5676E8E5-BD83-B648-AE5A-824091D9BB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8155" y="5789326"/>
            <a:ext cx="535971" cy="234919"/>
          </a:xfrm>
          <a:prstGeom prst="bentConnector3">
            <a:avLst>
              <a:gd name="adj1" fmla="val 9953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B00B6276-FEDD-0F4A-B7DE-3AD8F475D9AD}"/>
              </a:ext>
            </a:extLst>
          </p:cNvPr>
          <p:cNvCxnSpPr>
            <a:cxnSpLocks/>
          </p:cNvCxnSpPr>
          <p:nvPr/>
        </p:nvCxnSpPr>
        <p:spPr>
          <a:xfrm flipV="1">
            <a:off x="2067093" y="2360001"/>
            <a:ext cx="2657307" cy="1297601"/>
          </a:xfrm>
          <a:prstGeom prst="bentConnector3">
            <a:avLst>
              <a:gd name="adj1" fmla="val 9995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5B4F0FA-8C64-CD42-8B44-A69F35E62911}"/>
              </a:ext>
            </a:extLst>
          </p:cNvPr>
          <p:cNvCxnSpPr>
            <a:cxnSpLocks/>
          </p:cNvCxnSpPr>
          <p:nvPr/>
        </p:nvCxnSpPr>
        <p:spPr>
          <a:xfrm flipV="1">
            <a:off x="3714859" y="2360001"/>
            <a:ext cx="2657307" cy="1297601"/>
          </a:xfrm>
          <a:prstGeom prst="bentConnector3">
            <a:avLst>
              <a:gd name="adj1" fmla="val 9995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21E6D02-00FE-FF43-9C71-227B80482C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5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C2ECA5-F1A6-4E44-BD35-6976309858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708" y="1150406"/>
            <a:ext cx="6674692" cy="5452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TRAILS-END.COM – SCOUT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6318"/>
            <a:ext cx="4058707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26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4905E6-7704-774A-82B5-B3F2953F17A7}"/>
              </a:ext>
            </a:extLst>
          </p:cNvPr>
          <p:cNvSpPr txBox="1"/>
          <p:nvPr/>
        </p:nvSpPr>
        <p:spPr>
          <a:xfrm>
            <a:off x="304800" y="967800"/>
            <a:ext cx="18597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solidFill>
                  <a:srgbClr val="FF0000"/>
                </a:solidFill>
              </a:rPr>
              <a:t>SCOUT’S CONSUMER-FACING PAGE:</a:t>
            </a:r>
          </a:p>
          <a:p>
            <a:pPr lvl="1" algn="just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PROFILE PIC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SCOUTING STORY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GOAL PROGRESS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FAVORITE PRODUCT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SCOUTING VIDEO &amp; PHOTOS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A58455-441C-B947-A6DC-BA758F8431B6}"/>
              </a:ext>
            </a:extLst>
          </p:cNvPr>
          <p:cNvCxnSpPr>
            <a:cxnSpLocks/>
          </p:cNvCxnSpPr>
          <p:nvPr/>
        </p:nvCxnSpPr>
        <p:spPr>
          <a:xfrm>
            <a:off x="1952566" y="2133600"/>
            <a:ext cx="333434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43A6C1-08DD-9847-82E8-492CD050B6B3}"/>
              </a:ext>
            </a:extLst>
          </p:cNvPr>
          <p:cNvCxnSpPr>
            <a:cxnSpLocks/>
          </p:cNvCxnSpPr>
          <p:nvPr/>
        </p:nvCxnSpPr>
        <p:spPr>
          <a:xfrm>
            <a:off x="1952566" y="2600325"/>
            <a:ext cx="1781234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C27B85E-C816-4049-9A57-CD64A0DC5C7C}"/>
              </a:ext>
            </a:extLst>
          </p:cNvPr>
          <p:cNvCxnSpPr>
            <a:cxnSpLocks/>
          </p:cNvCxnSpPr>
          <p:nvPr/>
        </p:nvCxnSpPr>
        <p:spPr>
          <a:xfrm>
            <a:off x="1981200" y="3200400"/>
            <a:ext cx="4495800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5EA37E-6FA6-FC46-AC9D-BFFDE1BA7FC3}"/>
              </a:ext>
            </a:extLst>
          </p:cNvPr>
          <p:cNvCxnSpPr>
            <a:cxnSpLocks/>
          </p:cNvCxnSpPr>
          <p:nvPr/>
        </p:nvCxnSpPr>
        <p:spPr>
          <a:xfrm>
            <a:off x="2057400" y="5791200"/>
            <a:ext cx="1524000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991377-D95E-F94C-B7CC-BF7D90E732B8}"/>
              </a:ext>
            </a:extLst>
          </p:cNvPr>
          <p:cNvCxnSpPr>
            <a:cxnSpLocks/>
          </p:cNvCxnSpPr>
          <p:nvPr/>
        </p:nvCxnSpPr>
        <p:spPr>
          <a:xfrm>
            <a:off x="1981200" y="4038600"/>
            <a:ext cx="333434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60027-444D-B241-AB20-E0419190D0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974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AFC08E-63E2-D649-9186-FB236D0987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34" y="1447800"/>
            <a:ext cx="6792766" cy="499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TRAILS-END.COM – LEADER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6318"/>
            <a:ext cx="4058707" cy="260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27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4905E6-7704-774A-82B5-B3F2953F17A7}"/>
              </a:ext>
            </a:extLst>
          </p:cNvPr>
          <p:cNvSpPr txBox="1"/>
          <p:nvPr/>
        </p:nvSpPr>
        <p:spPr>
          <a:xfrm>
            <a:off x="304800" y="1096863"/>
            <a:ext cx="1859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UNIT LEADER’S ACCT. DASHBOARD:</a:t>
            </a:r>
          </a:p>
          <a:p>
            <a:pPr lvl="1" algn="just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INVITE A SCOUT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UNIT SALES LEADERBOARD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UNIT ONLINE SALES PROGRESS GRAPHS</a:t>
            </a: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ACCOUNT NAVIGATION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A58455-441C-B947-A6DC-BA758F8431B6}"/>
              </a:ext>
            </a:extLst>
          </p:cNvPr>
          <p:cNvCxnSpPr>
            <a:cxnSpLocks/>
          </p:cNvCxnSpPr>
          <p:nvPr/>
        </p:nvCxnSpPr>
        <p:spPr>
          <a:xfrm>
            <a:off x="1952566" y="2209800"/>
            <a:ext cx="362068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43A6C1-08DD-9847-82E8-492CD050B6B3}"/>
              </a:ext>
            </a:extLst>
          </p:cNvPr>
          <p:cNvCxnSpPr>
            <a:cxnSpLocks/>
          </p:cNvCxnSpPr>
          <p:nvPr/>
        </p:nvCxnSpPr>
        <p:spPr>
          <a:xfrm>
            <a:off x="2028766" y="2895600"/>
            <a:ext cx="1781234" cy="0"/>
          </a:xfrm>
          <a:prstGeom prst="straightConnector1">
            <a:avLst/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DAEC4611-7968-874C-96D5-82FA915FA6B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91598" y="4826683"/>
            <a:ext cx="1082286" cy="268120"/>
          </a:xfrm>
          <a:prstGeom prst="bentConnector3">
            <a:avLst>
              <a:gd name="adj1" fmla="val 99966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5676E8E5-BD83-B648-AE5A-824091D9BB2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8155" y="5592311"/>
            <a:ext cx="535971" cy="234919"/>
          </a:xfrm>
          <a:prstGeom prst="bentConnector3">
            <a:avLst>
              <a:gd name="adj1" fmla="val 9953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B00B6276-FEDD-0F4A-B7DE-3AD8F475D9AD}"/>
              </a:ext>
            </a:extLst>
          </p:cNvPr>
          <p:cNvCxnSpPr>
            <a:cxnSpLocks/>
          </p:cNvCxnSpPr>
          <p:nvPr/>
        </p:nvCxnSpPr>
        <p:spPr>
          <a:xfrm flipV="1">
            <a:off x="2067093" y="2360001"/>
            <a:ext cx="2657307" cy="1297601"/>
          </a:xfrm>
          <a:prstGeom prst="bentConnector3">
            <a:avLst>
              <a:gd name="adj1" fmla="val 9995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55B4F0FA-8C64-CD42-8B44-A69F35E62911}"/>
              </a:ext>
            </a:extLst>
          </p:cNvPr>
          <p:cNvCxnSpPr>
            <a:cxnSpLocks/>
          </p:cNvCxnSpPr>
          <p:nvPr/>
        </p:nvCxnSpPr>
        <p:spPr>
          <a:xfrm flipV="1">
            <a:off x="3714859" y="2360001"/>
            <a:ext cx="2657307" cy="1297601"/>
          </a:xfrm>
          <a:prstGeom prst="bentConnector3">
            <a:avLst>
              <a:gd name="adj1" fmla="val 99951"/>
            </a:avLst>
          </a:prstGeom>
          <a:ln>
            <a:solidFill>
              <a:srgbClr val="EF2A2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2EAF8-7605-2744-9749-696B9C8C723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WHY WE SELL POPCORN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3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472" y="1655460"/>
            <a:ext cx="757237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SET YOUR GOAL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1600200"/>
            <a:ext cx="4724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YOUR UNIT GOAL SHOULD BE BASED ON EVERY SCOUT EARNING THEIR </a:t>
            </a:r>
            <a:r>
              <a:rPr lang="en-US" sz="2000" i="1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IDEAL YEAR OF SCOUTING</a:t>
            </a:r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. </a:t>
            </a: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r>
              <a:rPr lang="en-US" sz="2000" b="1" i="1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Q: 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What is the Ideal Year of Scouting?</a:t>
            </a:r>
            <a:endParaRPr lang="en-US" sz="2000" b="1" dirty="0">
              <a:solidFill>
                <a:srgbClr val="0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b="1" dirty="0">
              <a:solidFill>
                <a:srgbClr val="0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A: 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It’s your Unit’s calendar of Adventures and Events, such as Campouts, Day Trips, Blue &amp; Gold, Pinewood Derby, and more!</a:t>
            </a:r>
          </a:p>
          <a:p>
            <a:endParaRPr lang="en-US" sz="2000" dirty="0">
              <a:solidFill>
                <a:srgbClr val="0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b="1" dirty="0">
              <a:solidFill>
                <a:srgbClr val="0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Provide your Scouts with the </a:t>
            </a:r>
            <a:r>
              <a:rPr lang="en-US" sz="2000" b="1" dirty="0">
                <a:solidFill>
                  <a:srgbClr val="3F65AF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experience of a lifetime.</a:t>
            </a:r>
            <a:r>
              <a:rPr lang="en-US" sz="2000" b="1" dirty="0">
                <a:solidFill>
                  <a:srgbClr val="EF2522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en-US" sz="2000" b="1" dirty="0">
              <a:solidFill>
                <a:srgbClr val="C00000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4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5" name="Picture 2" descr="Image result for boy scouts of america">
            <a:extLst>
              <a:ext uri="{FF2B5EF4-FFF2-40B4-BE49-F238E27FC236}">
                <a16:creationId xmlns:a16="http://schemas.microsoft.com/office/drawing/2014/main" id="{A4968303-031F-244E-8F5A-5136A4A5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84" y="2895600"/>
            <a:ext cx="3418850" cy="205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7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SET YOUR GOAL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1447800"/>
            <a:ext cx="7127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What is your </a:t>
            </a:r>
            <a:r>
              <a:rPr lang="en-US" sz="2000" b="1" i="1" dirty="0">
                <a:solidFill>
                  <a:srgbClr val="3F65AF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Ideal Year of Scouting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Popcorn fundraising goals should be based on your budget to fund your unit’s Program Plan with </a:t>
            </a:r>
            <a:r>
              <a:rPr lang="en-US" sz="2000" b="1" dirty="0">
                <a:solidFill>
                  <a:srgbClr val="3F65AF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one fundraiser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How much popcorn will each Scout sell to </a:t>
            </a:r>
            <a:r>
              <a:rPr lang="en-US" sz="2000" b="1" dirty="0">
                <a:solidFill>
                  <a:srgbClr val="3F65AF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earn their way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?</a:t>
            </a:r>
          </a:p>
          <a:p>
            <a:endParaRPr lang="en-US" sz="16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5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425E4A-F893-304B-A566-B62CD73A75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6553200" cy="25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8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SCOUT GOAL OF $1,000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990600" y="2011263"/>
            <a:ext cx="7127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Your Scouts should sell $1,000 and </a:t>
            </a:r>
            <a:r>
              <a:rPr lang="en-US" sz="2000" b="1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earn an entire year of fun filled Scouting programs 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with only three easy steps:</a:t>
            </a:r>
          </a:p>
          <a:p>
            <a:endParaRPr lang="en-US" sz="16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6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BCCA14-7EF8-1445-A4A9-42330DDC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490984"/>
              </p:ext>
            </p:extLst>
          </p:nvPr>
        </p:nvGraphicFramePr>
        <p:xfrm>
          <a:off x="1075684" y="2895600"/>
          <a:ext cx="7041946" cy="2982686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6187709">
                  <a:extLst>
                    <a:ext uri="{9D8B030D-6E8A-4147-A177-3AD203B41FA5}">
                      <a16:colId xmlns:a16="http://schemas.microsoft.com/office/drawing/2014/main" val="3784630791"/>
                    </a:ext>
                  </a:extLst>
                </a:gridCol>
                <a:gridCol w="854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53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work four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2-hour solo Show n Sell shifts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. Scouts average $100/hr.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$800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12681"/>
                  </a:ext>
                </a:extLst>
              </a:tr>
              <a:tr h="78574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sell door-to-door to their neighbors for about an hour.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0599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record online orders from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family and friends, where on average, Scouts recorded $165 in 2017!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89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r" defTabSz="685811" rtl="0" eaLnBrk="1" latinLnBrk="0" hangingPunct="1">
                        <a:buFont typeface="+mj-lt"/>
                        <a:buNone/>
                      </a:pPr>
                      <a:r>
                        <a:rPr lang="en-US" sz="1800" b="1" kern="12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Goal Achieved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1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$1,065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53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UNIT GOAL OF $30,000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33BC-BE7D-264E-819A-AD69DB31A64E}"/>
              </a:ext>
            </a:extLst>
          </p:cNvPr>
          <p:cNvSpPr txBox="1"/>
          <p:nvPr/>
        </p:nvSpPr>
        <p:spPr>
          <a:xfrm>
            <a:off x="1066800" y="1524000"/>
            <a:ext cx="7127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A Unit with 30 Scouts </a:t>
            </a:r>
            <a:r>
              <a:rPr lang="en-US" sz="2000" b="1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should sell $30,000 </a:t>
            </a:r>
            <a:r>
              <a:rPr lang="en-US" sz="2000" dirty="0">
                <a:solidFill>
                  <a:srgbClr val="000000"/>
                </a:solidFill>
                <a:ea typeface="Helvetica Neue" panose="02000503000000020004" pitchFamily="2" charset="0"/>
                <a:cs typeface="Helvetica Neue" panose="02000503000000020004" pitchFamily="2" charset="0"/>
              </a:rPr>
              <a:t>in Popcorn.</a:t>
            </a:r>
          </a:p>
          <a:p>
            <a:endParaRPr lang="en-US" sz="1600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7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0BCCA14-7EF8-1445-A4A9-42330DDC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120173"/>
              </p:ext>
            </p:extLst>
          </p:nvPr>
        </p:nvGraphicFramePr>
        <p:xfrm>
          <a:off x="1043703" y="2179737"/>
          <a:ext cx="7041945" cy="3694422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7041945">
                  <a:extLst>
                    <a:ext uri="{9D8B030D-6E8A-4147-A177-3AD203B41FA5}">
                      <a16:colId xmlns:a16="http://schemas.microsoft.com/office/drawing/2014/main" val="3784630791"/>
                    </a:ext>
                  </a:extLst>
                </a:gridCol>
              </a:tblGrid>
              <a:tr h="123147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Book two stores </a:t>
                      </a:r>
                      <a:r>
                        <a:rPr lang="en-US" sz="1800" kern="12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for Show n Sells Friday’s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, Saturday’s, and Sunday’s throughout your sale. This will provide more shifts than you need, allowing some Scouts to be Top Sellers!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812681"/>
                  </a:ext>
                </a:extLst>
              </a:tr>
              <a:tr h="123147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each sell </a:t>
                      </a:r>
                      <a:r>
                        <a:rPr lang="en-US" sz="1800" kern="12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door-to-door t</a:t>
                      </a:r>
                      <a:r>
                        <a:rPr lang="en-US" sz="1800" dirty="0">
                          <a:solidFill>
                            <a:srgbClr val="3F65AF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 their neighbors for about an hour. Tip: Scouts that have popcorn with them (Show &amp; Deliver, or “Wagon sales”) sell more popcorn in less time!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430599"/>
                  </a:ext>
                </a:extLst>
              </a:tr>
              <a:tr h="123147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Scouts sell to friends and family online. The average online sale is over $65! It only takes two sales per Scout to make a big difference in your sale. There’s new online incentives too!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65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38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35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HOW THEY DID IT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8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07709" y="1488772"/>
            <a:ext cx="8115300" cy="4572000"/>
            <a:chOff x="607709" y="1386844"/>
            <a:chExt cx="8115300" cy="4572000"/>
          </a:xfrm>
        </p:grpSpPr>
        <p:pic>
          <p:nvPicPr>
            <p:cNvPr id="2" name="Picture 1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7709" y="1386844"/>
              <a:ext cx="8115300" cy="4572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2971800"/>
              <a:ext cx="1447800" cy="10192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9391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81200" y="908945"/>
            <a:ext cx="13578543" cy="37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89291" y="264049"/>
            <a:ext cx="8395618" cy="54258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r>
              <a:rPr lang="en-US" sz="3301" b="1" dirty="0">
                <a:solidFill>
                  <a:srgbClr val="EE2622"/>
                </a:solidFill>
                <a:latin typeface="Arial Black" charset="0"/>
                <a:ea typeface="Arial Black" charset="0"/>
                <a:cs typeface="Arial Black" charset="0"/>
              </a:rPr>
              <a:t>TRAINING VIDEOS</a:t>
            </a:r>
            <a:endParaRPr lang="id-ID" sz="3301" b="1" dirty="0">
              <a:solidFill>
                <a:srgbClr val="EE2622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6" name="Shape 261"/>
          <p:cNvSpPr/>
          <p:nvPr/>
        </p:nvSpPr>
        <p:spPr>
          <a:xfrm rot="16200000">
            <a:off x="-1740062" y="4564459"/>
            <a:ext cx="4058707" cy="2637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/>
          <a:p>
            <a:pPr defTabSz="309552">
              <a:lnSpc>
                <a:spcPct val="80000"/>
              </a:lnSpc>
              <a:defRPr sz="1800"/>
            </a:pPr>
            <a:r>
              <a:rPr lang="en-US" sz="1800" kern="0" dirty="0">
                <a:solidFill>
                  <a:srgbClr val="D1D2D5"/>
                </a:solidFill>
                <a:latin typeface="Helvetica Neue Condensed Black" charset="0"/>
                <a:ea typeface="Helvetica Neue Condensed Black" charset="0"/>
                <a:cs typeface="Helvetica Neue Condensed Black" charset="0"/>
                <a:sym typeface="BebasNeueRegular"/>
              </a:rPr>
              <a:t>2018 POPCORN FUNDRAISER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6CDF03A-0F42-F949-9059-77568AEE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630" y="6602882"/>
            <a:ext cx="771726" cy="102718"/>
          </a:xfrm>
        </p:spPr>
        <p:txBody>
          <a:bodyPr/>
          <a:lstStyle/>
          <a:p>
            <a:fld id="{383E00F3-DEE0-4A8F-B505-17C6A281DD61}" type="slidenum">
              <a:rPr lang="en-US" sz="750">
                <a:solidFill>
                  <a:prstClr val="black">
                    <a:tint val="75000"/>
                  </a:prst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pPr/>
              <a:t>9</a:t>
            </a:fld>
            <a:endParaRPr lang="en-US" sz="750" dirty="0">
              <a:solidFill>
                <a:prstClr val="black">
                  <a:tint val="75000"/>
                </a:prst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F35F66-49B7-7541-89A9-67B87817C4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630" y="268165"/>
            <a:ext cx="926288" cy="4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0BF2BE-8C7E-C744-9E6C-8B6B9D2CF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21"/>
            <a:ext cx="465648" cy="5372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A4761-0653-BE40-AC60-4FBA2FF95E60}"/>
              </a:ext>
            </a:extLst>
          </p:cNvPr>
          <p:cNvSpPr txBox="1"/>
          <p:nvPr/>
        </p:nvSpPr>
        <p:spPr>
          <a:xfrm>
            <a:off x="990600" y="1181755"/>
            <a:ext cx="4724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POPCORN TEAM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Videos at Trails-End.com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Developed by Team that sold $190,000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Focused on Show n Sell/Show n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No login required-watch anytime</a:t>
            </a:r>
            <a:endParaRPr lang="en-US" sz="1800" dirty="0">
              <a:solidFill>
                <a:srgbClr val="0067B9"/>
              </a:solidFill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US" sz="2000" dirty="0">
              <a:solidFill>
                <a:srgbClr val="0067B9"/>
              </a:solidFill>
              <a:latin typeface="Arial Black" charset="0"/>
              <a:ea typeface="Arial Black" charset="0"/>
              <a:cs typeface="Arial Black" charset="0"/>
            </a:endParaRPr>
          </a:p>
          <a:p>
            <a:r>
              <a:rPr lang="en-US" sz="20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24 VIDEOS (40 MINUTES)</a:t>
            </a:r>
            <a:endParaRPr lang="en-US" sz="1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Team Building &amp;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Ways to sell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Show n Sell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Booking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Scheduling shifts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a typeface="Helvetica Neue" panose="02000503000000020004" pitchFamily="2" charset="0"/>
                <a:cs typeface="Helvetica Neue" panose="02000503000000020004" pitchFamily="2" charset="0"/>
              </a:rPr>
              <a:t>Merchandising a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Training Scouts &amp;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Show n Deliver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Kick-offs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Logistics of the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Financial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ea typeface="Helvetica Neue" charset="0"/>
                <a:cs typeface="Helvetica Neue" charset="0"/>
              </a:rPr>
              <a:t>And much more on Trails-End.com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D7E5FF-614C-9C4D-9190-7EE388D03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595" y="2890568"/>
            <a:ext cx="3390605" cy="361722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6C54AE9-F4BC-BD44-BEA1-B04F89D4DF9A}"/>
              </a:ext>
            </a:extLst>
          </p:cNvPr>
          <p:cNvSpPr/>
          <p:nvPr/>
        </p:nvSpPr>
        <p:spPr>
          <a:xfrm>
            <a:off x="6172200" y="4114800"/>
            <a:ext cx="1125144" cy="114484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3564" y="2528096"/>
            <a:ext cx="3413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67B9"/>
                </a:solidFill>
                <a:latin typeface="Arial Black" charset="0"/>
                <a:ea typeface="Arial Black" charset="0"/>
                <a:cs typeface="Arial Black" charset="0"/>
              </a:rPr>
              <a:t>www.Trails-End.com/training</a:t>
            </a:r>
          </a:p>
        </p:txBody>
      </p:sp>
    </p:spTree>
    <p:extLst>
      <p:ext uri="{BB962C8B-B14F-4D97-AF65-F5344CB8AC3E}">
        <p14:creationId xmlns:p14="http://schemas.microsoft.com/office/powerpoint/2010/main" val="24423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ABD4633-187F-460F-BFD2-BFD51C53CE68}" vid="{546874FB-049E-4B31-8BEB-CCDBE8C5FD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212459</TotalTime>
  <Words>1421</Words>
  <Application>Microsoft Office PowerPoint</Application>
  <PresentationFormat>Letter Paper (8.5x11 in)</PresentationFormat>
  <Paragraphs>317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Black</vt:lpstr>
      <vt:lpstr>BebasNeueRegular</vt:lpstr>
      <vt:lpstr>Calibri</vt:lpstr>
      <vt:lpstr>Calibri Light</vt:lpstr>
      <vt:lpstr>Courier New</vt:lpstr>
      <vt:lpstr>Feast of Flesh BB</vt:lpstr>
      <vt:lpstr>Helvetica Neue</vt:lpstr>
      <vt:lpstr>Helvetica Neue Condensed Black</vt:lpstr>
      <vt:lpstr>Lato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Albert Gallegos</cp:lastModifiedBy>
  <cp:revision>3897</cp:revision>
  <cp:lastPrinted>2018-08-03T22:05:34Z</cp:lastPrinted>
  <dcterms:created xsi:type="dcterms:W3CDTF">2014-11-12T21:47:38Z</dcterms:created>
  <dcterms:modified xsi:type="dcterms:W3CDTF">2018-08-10T18:22:20Z</dcterms:modified>
  <cp:category/>
</cp:coreProperties>
</file>